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5" r:id="rId6"/>
    <p:sldId id="266" r:id="rId7"/>
    <p:sldId id="261" r:id="rId8"/>
    <p:sldId id="262" r:id="rId9"/>
    <p:sldId id="263" r:id="rId10"/>
    <p:sldId id="264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456A3-DC05-4814-82B5-EDB9C9965F7B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67F01-DABC-45D2-8383-ED64B2FB7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a edita stilul de subtitlu coordonator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202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54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234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Editați stilurile de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24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Editați stilurile de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740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Editați stilurile de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45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3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7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22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83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9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728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84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2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5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CD0B4-6F7E-416F-94CB-35F185A57BD2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82D3303-2F64-41EE-BAFA-9B63DAE1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87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2589213" y="1124263"/>
            <a:ext cx="8915399" cy="2563318"/>
          </a:xfrm>
        </p:spPr>
        <p:txBody>
          <a:bodyPr>
            <a:normAutofit/>
          </a:bodyPr>
          <a:lstStyle/>
          <a:p>
            <a:r>
              <a:rPr lang="ro-RO" sz="4000" b="1" i="1" dirty="0" smtClean="0">
                <a:solidFill>
                  <a:schemeClr val="accent1">
                    <a:lumMod val="75000"/>
                  </a:schemeClr>
                </a:solidFill>
              </a:rPr>
              <a:t>CONSFĂTUIREA JUDEŢEANĂ A PROFESORILOR DE RELIGIE</a:t>
            </a:r>
            <a:br>
              <a:rPr lang="ro-RO" sz="40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o-RO" sz="4000" b="1" i="1" dirty="0" smtClean="0">
                <a:solidFill>
                  <a:schemeClr val="accent1">
                    <a:lumMod val="75000"/>
                  </a:schemeClr>
                </a:solidFill>
              </a:rPr>
              <a:t>SIBIU</a:t>
            </a:r>
            <a:endParaRPr lang="en-US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o-RO" dirty="0" smtClean="0"/>
          </a:p>
          <a:p>
            <a:endParaRPr lang="ro-RO" dirty="0"/>
          </a:p>
          <a:p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6 OCTOMBRIE 2020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103" y="4362138"/>
            <a:ext cx="2758190" cy="196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91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Probleme curente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Pentru înscrierea la grade didactice </a:t>
            </a:r>
            <a:r>
              <a:rPr lang="ro-RO" b="1" dirty="0" err="1" smtClean="0">
                <a:solidFill>
                  <a:schemeClr val="accent1">
                    <a:lumMod val="75000"/>
                  </a:schemeClr>
                </a:solidFill>
              </a:rPr>
              <a:t>consultaţi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 site-ul ISJ Sibiu, pagina </a:t>
            </a:r>
            <a:r>
              <a:rPr lang="ro-RO" b="1" dirty="0" err="1" smtClean="0">
                <a:solidFill>
                  <a:schemeClr val="accent1">
                    <a:lumMod val="75000"/>
                  </a:schemeClr>
                </a:solidFill>
              </a:rPr>
              <a:t>Perfecţionarea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 cadrelor didactice;</a:t>
            </a:r>
          </a:p>
          <a:p>
            <a:r>
              <a:rPr lang="ro-RO" b="1" dirty="0">
                <a:solidFill>
                  <a:schemeClr val="accent1">
                    <a:lumMod val="75000"/>
                  </a:schemeClr>
                </a:solidFill>
              </a:rPr>
              <a:t>Asigurarea înțelegerii și aplicării corecte a noilor programe pentru învățământul gimnazial - clasa a 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VIII-a</a:t>
            </a:r>
          </a:p>
          <a:p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Utilizarea, la clasele la care există, a manualelor digitale, mai ales în contextul predării online;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770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3048000" y="993718"/>
            <a:ext cx="8104682" cy="5255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Metodi</a:t>
            </a:r>
            <a:r>
              <a:rPr lang="ro-RO" sz="28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ști </a:t>
            </a:r>
            <a:r>
              <a:rPr lang="ro-RO" sz="28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religie:</a:t>
            </a:r>
            <a:endParaRPr lang="ro-RO" sz="2800" b="1" dirty="0">
              <a:solidFill>
                <a:schemeClr val="accent1">
                  <a:lumMod val="75000"/>
                </a:schemeClr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Wingdings" pitchFamily="2" charset="2"/>
              <a:buChar char="Ø"/>
            </a:pP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Joantă Sorin </a:t>
            </a:r>
            <a:r>
              <a:rPr lang="ro-RO" sz="20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– 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Liceul ”Carol I” </a:t>
            </a:r>
            <a:r>
              <a:rPr lang="ro-RO" sz="20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Sibiu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Wingdings" pitchFamily="2" charset="2"/>
              <a:buChar char="Ø"/>
            </a:pPr>
            <a:r>
              <a:rPr lang="ro-RO" sz="20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 </a:t>
            </a:r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Jinariu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 Carmen </a:t>
            </a:r>
            <a:r>
              <a:rPr lang="ro-RO" sz="20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– Colegiul Național 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”Octavian Goga” </a:t>
            </a:r>
            <a:r>
              <a:rPr lang="ro-RO" sz="20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Sibiu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Wingdings" pitchFamily="2" charset="2"/>
              <a:buChar char="Ø"/>
            </a:pPr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Cobuşteanu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 </a:t>
            </a:r>
            <a:r>
              <a:rPr lang="ro-RO" sz="20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Delia – 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Școala Gimnazială Nr. 8 Sibiu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Wingdings" pitchFamily="2" charset="2"/>
              <a:buChar char="Ø"/>
            </a:pPr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Halmaghi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 Cătălina- </a:t>
            </a:r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Şcoala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 Gimnazială ,,M. Eminescu” </a:t>
            </a:r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Mediaş</a:t>
            </a:r>
            <a:endParaRPr lang="ro-RO" sz="2000" b="1" dirty="0" smtClean="0">
              <a:solidFill>
                <a:schemeClr val="accent1">
                  <a:lumMod val="75000"/>
                </a:schemeClr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Wingdings" pitchFamily="2" charset="2"/>
              <a:buChar char="Ø"/>
            </a:pP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Mitru Remus – </a:t>
            </a:r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Şcoala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 Gimnazială Nr. 13 Sibiu</a:t>
            </a:r>
            <a:endParaRPr lang="ro-RO" sz="2000" b="1" dirty="0">
              <a:solidFill>
                <a:schemeClr val="accent1">
                  <a:lumMod val="75000"/>
                </a:schemeClr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Wingdings" pitchFamily="2" charset="2"/>
              <a:buChar char="Ø"/>
            </a:pPr>
            <a:endParaRPr lang="ro-RO" sz="2000" b="1" dirty="0">
              <a:solidFill>
                <a:schemeClr val="accent1">
                  <a:lumMod val="75000"/>
                </a:schemeClr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endParaRPr lang="ro-RO" sz="2000" b="1" dirty="0">
              <a:solidFill>
                <a:schemeClr val="accent1">
                  <a:lumMod val="75000"/>
                </a:schemeClr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Arial" pitchFamily="34" charset="0"/>
              <a:buChar char="•"/>
            </a:pPr>
            <a:r>
              <a:rPr lang="ro-RO" sz="20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Responsabili de cerc pedagogic: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Wingdings" pitchFamily="2" charset="2"/>
              <a:buChar char="Ø"/>
            </a:pP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Cârstea Sebastian </a:t>
            </a:r>
            <a:r>
              <a:rPr lang="ro-RO" sz="20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– responsabil liceu, Sibiu și zonă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Wingdings" pitchFamily="2" charset="2"/>
              <a:buChar char="Ø"/>
            </a:pPr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Cobuşteanu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 Delia </a:t>
            </a:r>
            <a:r>
              <a:rPr lang="ro-RO" sz="20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– responsabil gimnaziu, Sibiu și zonă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Wingdings" pitchFamily="2" charset="2"/>
              <a:buChar char="Ø"/>
            </a:pPr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Halmaghi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Georgia"/>
              </a:rPr>
              <a:t> Cătălina </a:t>
            </a:r>
            <a:r>
              <a:rPr lang="ro-RO" sz="2000" b="1" dirty="0">
                <a:solidFill>
                  <a:schemeClr val="accent1">
                    <a:lumMod val="75000"/>
                  </a:schemeClr>
                </a:solidFill>
                <a:latin typeface="Georgia"/>
              </a:rPr>
              <a:t>– responsabil gimnaziu și liceu, Mediaș și zonă</a:t>
            </a:r>
          </a:p>
        </p:txBody>
      </p:sp>
    </p:spTree>
    <p:extLst>
      <p:ext uri="{BB962C8B-B14F-4D97-AF65-F5344CB8AC3E}">
        <p14:creationId xmlns:p14="http://schemas.microsoft.com/office/powerpoint/2010/main" val="1904896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3047999" y="866760"/>
            <a:ext cx="8584367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o-RO" sz="44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SUCCES ÎN NOUL AN ȘCOLAR!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endParaRPr lang="ro-RO" sz="4400" dirty="0">
              <a:solidFill>
                <a:schemeClr val="accent1">
                  <a:lumMod val="75000"/>
                </a:schemeClr>
              </a:solidFill>
              <a:latin typeface="Algerian" pitchFamily="82" charset="0"/>
            </a:endParaRPr>
          </a:p>
          <a:p>
            <a:pPr marL="365760" lvl="0" indent="-256032" algn="ctr">
              <a:spcBef>
                <a:spcPts val="300"/>
              </a:spcBef>
              <a:buClr>
                <a:srgbClr val="A04DA3"/>
              </a:buClr>
            </a:pPr>
            <a:r>
              <a:rPr lang="ro-RO" sz="36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PUTERE DE MUNCĂ</a:t>
            </a:r>
          </a:p>
          <a:p>
            <a:pPr marL="365760" lvl="0" indent="-256032" algn="ctr">
              <a:spcBef>
                <a:spcPts val="300"/>
              </a:spcBef>
              <a:buClr>
                <a:srgbClr val="A04DA3"/>
              </a:buClr>
            </a:pPr>
            <a:r>
              <a:rPr lang="ro-RO" sz="36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TOLERANȚĂ </a:t>
            </a:r>
          </a:p>
          <a:p>
            <a:pPr marL="365760" lvl="0" indent="-256032" algn="ctr">
              <a:spcBef>
                <a:spcPts val="300"/>
              </a:spcBef>
              <a:buClr>
                <a:srgbClr val="A04DA3"/>
              </a:buClr>
            </a:pPr>
            <a:r>
              <a:rPr lang="ro-RO" sz="36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ECHILIBRU</a:t>
            </a:r>
          </a:p>
          <a:p>
            <a:pPr marL="365760" lvl="0" indent="-256032" algn="ctr">
              <a:spcBef>
                <a:spcPts val="300"/>
              </a:spcBef>
              <a:buClr>
                <a:srgbClr val="A04DA3"/>
              </a:buClr>
            </a:pPr>
            <a:r>
              <a:rPr lang="ro-RO" sz="36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EMPATIE</a:t>
            </a:r>
          </a:p>
          <a:p>
            <a:pPr marL="365760" lvl="0" indent="-256032" algn="ctr">
              <a:spcBef>
                <a:spcPts val="300"/>
              </a:spcBef>
              <a:buClr>
                <a:srgbClr val="A04DA3"/>
              </a:buClr>
            </a:pPr>
            <a:r>
              <a:rPr lang="ro-RO" sz="36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DĂRUIRE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991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i="1" dirty="0" smtClean="0"/>
              <a:t>ORDINEA DE ZI:</a:t>
            </a:r>
            <a:endParaRPr lang="en-US" b="1" i="1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800" b="1" dirty="0" smtClean="0"/>
              <a:t>1. Retrospectiva anului </a:t>
            </a:r>
            <a:r>
              <a:rPr lang="ro-RO" sz="2800" b="1" dirty="0" err="1" smtClean="0"/>
              <a:t>şcolar</a:t>
            </a:r>
            <a:r>
              <a:rPr lang="ro-RO" sz="2800" b="1" dirty="0" smtClean="0"/>
              <a:t> 2019-2020</a:t>
            </a:r>
          </a:p>
          <a:p>
            <a:r>
              <a:rPr lang="en-US" sz="2800" b="1" dirty="0"/>
              <a:t>2</a:t>
            </a:r>
            <a:r>
              <a:rPr lang="ro-RO" sz="2800" b="1" dirty="0" smtClean="0"/>
              <a:t>. Prezentarea </a:t>
            </a:r>
            <a:r>
              <a:rPr lang="ro-RO" sz="2800" b="1" dirty="0" err="1" smtClean="0"/>
              <a:t>legislaţiei</a:t>
            </a:r>
            <a:r>
              <a:rPr lang="ro-RO" sz="2800" b="1" dirty="0" smtClean="0"/>
              <a:t> în vigoare.</a:t>
            </a:r>
            <a:endParaRPr lang="en-US" sz="2800" b="1" dirty="0" smtClean="0"/>
          </a:p>
          <a:p>
            <a:r>
              <a:rPr lang="en-US" sz="2800" b="1" dirty="0"/>
              <a:t>3</a:t>
            </a:r>
            <a:r>
              <a:rPr lang="ro-RO" sz="2800" b="1" dirty="0" smtClean="0"/>
              <a:t>. </a:t>
            </a:r>
            <a:r>
              <a:rPr lang="ro-RO" sz="2800" b="1" dirty="0"/>
              <a:t>P</a:t>
            </a:r>
            <a:r>
              <a:rPr lang="ro-RO" sz="2800" b="1" dirty="0" smtClean="0"/>
              <a:t>ropuneri pentru creșterea calității actului didactic 2020-2021.</a:t>
            </a:r>
          </a:p>
          <a:p>
            <a:r>
              <a:rPr lang="en-US" sz="2800" b="1" dirty="0"/>
              <a:t>4</a:t>
            </a:r>
            <a:r>
              <a:rPr lang="ro-RO" sz="2800" b="1" dirty="0" smtClean="0"/>
              <a:t>. Probleme curente.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8232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Retrospectiva anului </a:t>
            </a:r>
            <a:r>
              <a:rPr lang="ro-RO" b="1" dirty="0" err="1"/>
              <a:t>şcolar</a:t>
            </a:r>
            <a:r>
              <a:rPr lang="ro-RO" b="1" dirty="0"/>
              <a:t> 2019-2020</a:t>
            </a:r>
            <a:br>
              <a:rPr lang="ro-RO" b="1" dirty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4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Puncte tari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existenţa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în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toate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unităţile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şcolare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documentelor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proiectare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didactică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corect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întocmite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planificări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anuale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proiectarea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unităţilor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învăţare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planuri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lecţie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);</a:t>
            </a:r>
          </a:p>
          <a:p>
            <a:pPr lvl="0"/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proiectarea activităţilor şi interesul crescut pentru creativitate în conceperea lecţiilor;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</a:rPr>
              <a:t>cea 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mai mare parte a lecţiilor s-au remarcat prin rigurozitate ştiinţifică ;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diversificarea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strategiilor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didactice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şi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evaluare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808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2698230" y="1792655"/>
            <a:ext cx="8229600" cy="268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pt-BR" sz="1900" b="1" dirty="0">
                <a:solidFill>
                  <a:schemeClr val="accent1">
                    <a:lumMod val="75000"/>
                  </a:schemeClr>
                </a:solidFill>
              </a:rPr>
              <a:t>utilizarea criteriilor şi metodelor alternative de evaluare în cadrul procesului instructiv-educativ;</a:t>
            </a:r>
            <a:endParaRPr lang="en-US" sz="19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existenţa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în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şcoli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unor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produse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 software care </a:t>
            </a: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sunt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utilizate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în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cadrul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lecţiilor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fr-FR" sz="1900" b="1" dirty="0" err="1">
                <a:solidFill>
                  <a:schemeClr val="accent1">
                    <a:lumMod val="75000"/>
                  </a:schemeClr>
                </a:solidFill>
              </a:rPr>
              <a:t>religie</a:t>
            </a:r>
            <a:r>
              <a:rPr lang="fr-FR" sz="1900" b="1" dirty="0">
                <a:solidFill>
                  <a:schemeClr val="accent1">
                    <a:lumMod val="75000"/>
                  </a:schemeClr>
                </a:solidFill>
              </a:rPr>
              <a:t> ; </a:t>
            </a:r>
            <a:endParaRPr lang="en-US" sz="19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buna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participare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profesorilor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religie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la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activităţile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formare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continuă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organizate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la 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nivelul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judeţului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Sibiu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şi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implicarea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acestora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în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proiectele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şcolare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şi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extraşcolare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în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număr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1900" b="1" dirty="0" err="1">
                <a:solidFill>
                  <a:schemeClr val="accent1">
                    <a:lumMod val="75000"/>
                  </a:schemeClr>
                </a:solidFill>
              </a:rPr>
              <a:t>foarte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 mare.            </a:t>
            </a:r>
          </a:p>
        </p:txBody>
      </p:sp>
    </p:spTree>
    <p:extLst>
      <p:ext uri="{BB962C8B-B14F-4D97-AF65-F5344CB8AC3E}">
        <p14:creationId xmlns:p14="http://schemas.microsoft.com/office/powerpoint/2010/main" val="4251750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3047999" y="2008098"/>
            <a:ext cx="8044721" cy="2564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în procesul de predare-</a:t>
            </a:r>
            <a:r>
              <a:rPr lang="ro-RO" b="1" dirty="0" err="1" smtClean="0">
                <a:solidFill>
                  <a:schemeClr val="accent1">
                    <a:lumMod val="75000"/>
                  </a:schemeClr>
                </a:solidFill>
              </a:rPr>
              <a:t>învăţare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-evaluare, profesorii de religie au utilizat mai multe platforme </a:t>
            </a:r>
            <a:r>
              <a:rPr lang="ro-RO" b="1" dirty="0" err="1" smtClean="0">
                <a:solidFill>
                  <a:schemeClr val="accent1">
                    <a:lumMod val="75000"/>
                  </a:schemeClr>
                </a:solidFill>
              </a:rPr>
              <a:t>educaţionale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Microsoft Office 365, Google Classroom, Microsoft Teams,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Adservio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NeoLms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o-RO" b="1" dirty="0" err="1" smtClean="0">
                <a:solidFill>
                  <a:schemeClr val="accent1">
                    <a:lumMod val="75000"/>
                  </a:schemeClr>
                </a:solidFill>
              </a:rPr>
              <a:t>î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n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comunicarea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cu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elevii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, dar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și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în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activitățile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predare-învațare-evaluare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s-a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utilizat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aplicația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Zoom. Alte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aplicații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utilizate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în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comunicarea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cu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elevii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whatsApp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, e-mail, Skype, Google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Meet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etc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; 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Profesorii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religie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au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participat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în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perioada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martie-iulie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la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cursuri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formare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organizate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de CCD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sau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alte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instituții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, cum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ar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</a:t>
            </a:r>
            <a:r>
              <a:rPr lang="ro-RO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          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845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3048000" y="1731100"/>
            <a:ext cx="7939790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o-RO" b="1" dirty="0">
                <a:solidFill>
                  <a:schemeClr val="accent1">
                    <a:lumMod val="75000"/>
                  </a:schemeClr>
                </a:solidFill>
              </a:rPr>
              <a:t>Eficientizarea și modernizarea activității didactice utilizând instrumente online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o-RO" b="1" dirty="0">
                <a:solidFill>
                  <a:schemeClr val="accent1">
                    <a:lumMod val="75000"/>
                  </a:schemeClr>
                </a:solidFill>
              </a:rPr>
              <a:t>Atelier pentru utilizarea platformelor de învățare la distanță în activitatea didactică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o-RO" b="1" dirty="0">
                <a:solidFill>
                  <a:schemeClr val="accent1">
                    <a:lumMod val="75000"/>
                  </a:schemeClr>
                </a:solidFill>
              </a:rPr>
              <a:t>Profesor în online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Programul de formare CRED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468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/>
              <a:t>Prezentarea</a:t>
            </a:r>
            <a:r>
              <a:rPr lang="en-GB" b="1" dirty="0" smtClean="0"/>
              <a:t> </a:t>
            </a:r>
            <a:r>
              <a:rPr lang="en-GB" b="1" dirty="0" err="1"/>
              <a:t>legislației</a:t>
            </a:r>
            <a:r>
              <a:rPr lang="en-GB" b="1" dirty="0"/>
              <a:t> </a:t>
            </a:r>
            <a:r>
              <a:rPr lang="en-GB" b="1" dirty="0" err="1"/>
              <a:t>în</a:t>
            </a:r>
            <a:r>
              <a:rPr lang="en-GB" b="1" dirty="0"/>
              <a:t> </a:t>
            </a:r>
            <a:r>
              <a:rPr lang="en-GB" b="1" dirty="0" err="1"/>
              <a:t>vigoare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b="1" dirty="0">
                <a:solidFill>
                  <a:schemeClr val="accent1">
                    <a:lumMod val="75000"/>
                  </a:schemeClr>
                </a:solidFill>
              </a:rPr>
              <a:t>Legea Educației Naționale nr. 1/2011, cu modificările și completările ulterioare;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o-RO" b="1" i="1" dirty="0">
                <a:solidFill>
                  <a:schemeClr val="accent1">
                    <a:lumMod val="75000"/>
                  </a:schemeClr>
                </a:solidFill>
              </a:rPr>
              <a:t>Metodologia de organizare a predării disciplinei Religie în </a:t>
            </a:r>
            <a:r>
              <a:rPr lang="ro-RO" b="1" i="1" dirty="0" err="1">
                <a:solidFill>
                  <a:schemeClr val="accent1">
                    <a:lumMod val="75000"/>
                  </a:schemeClr>
                </a:solidFill>
              </a:rPr>
              <a:t>învăţământul</a:t>
            </a:r>
            <a:r>
              <a:rPr lang="ro-RO" b="1" i="1" dirty="0">
                <a:solidFill>
                  <a:schemeClr val="accent1">
                    <a:lumMod val="75000"/>
                  </a:schemeClr>
                </a:solidFill>
              </a:rPr>
              <a:t> preuniversitar, </a:t>
            </a:r>
            <a:r>
              <a:rPr lang="ro-RO" b="1" dirty="0">
                <a:solidFill>
                  <a:schemeClr val="accent1">
                    <a:lumMod val="75000"/>
                  </a:schemeClr>
                </a:solidFill>
              </a:rPr>
              <a:t>aprobată prin O.M. Nr. 5.232 din 14.09.2015;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o-RO" b="1" dirty="0">
                <a:solidFill>
                  <a:schemeClr val="accent1">
                    <a:lumMod val="75000"/>
                  </a:schemeClr>
                </a:solidFill>
              </a:rPr>
              <a:t>Regulamentul de organizare și funcționare a unităților de învățământ preuniversitar, ROFUIP aprobat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prin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ordinul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ministru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5447/30.08.2020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Metodologia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privind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formarea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continuă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personalului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din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învăţământul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preuniversitar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aprobată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prin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OM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Nr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. 5561 din 7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octombrie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2011, cu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modificările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și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completările</a:t>
            </a:r>
            <a:r>
              <a:rPr lang="en-GB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accent1">
                    <a:lumMod val="75000"/>
                  </a:schemeClr>
                </a:solidFill>
              </a:rPr>
              <a:t>ulterioare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255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b="1" dirty="0"/>
              <a:t>Propuneri pentru creșterea calității actului </a:t>
            </a:r>
            <a:r>
              <a:rPr lang="ro-RO" b="1" dirty="0" smtClean="0"/>
              <a:t>didactic în anul </a:t>
            </a:r>
            <a:r>
              <a:rPr lang="ro-RO" b="1" dirty="0" err="1" smtClean="0"/>
              <a:t>şcolar</a:t>
            </a:r>
            <a:r>
              <a:rPr lang="ro-RO" b="1" dirty="0" smtClean="0"/>
              <a:t> </a:t>
            </a:r>
            <a:r>
              <a:rPr lang="ro-RO" b="1" dirty="0"/>
              <a:t>2020-2021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Studierea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cu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atenție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programei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școlare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și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aplicarea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corectă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curriculumului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în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vigoare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Valorificarea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programei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școlare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în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cadrul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proiectării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didactice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permanente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Realizarea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activității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planificare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didactică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bazată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pe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unități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învățare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Realizarea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activității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proiectare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didactică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eficientă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Competențe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specifice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vizate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Obiective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operaționale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Corelarea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conținutului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predat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cu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experiențele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elevilor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Evaluare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Organizarea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și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desfășurarea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activității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didactice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moderne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și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inovative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la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clasă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prin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valorificarea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tehnologiei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informaționale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în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cadrul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orei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religie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84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2533339" y="1312267"/>
            <a:ext cx="873926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414145" algn="l"/>
              </a:tabLst>
            </a:pP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Studierea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Ghidului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avizat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MEC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en-GB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Repere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metodologice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Religie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Editura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Didactică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Pedagogică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București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2020 </a:t>
            </a:r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realizarea de materiale didactice inovative conform acestuia;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414145" algn="l"/>
              </a:tabLst>
            </a:pP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Consultarea platformei de e-</a:t>
            </a:r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profesorilor de religie</a:t>
            </a:r>
            <a:r>
              <a:rPr lang="ro-RO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o-RO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e-religie.ro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414145" algn="l"/>
              </a:tabLst>
            </a:pPr>
            <a:r>
              <a:rPr lang="en-GB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Studi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 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atenție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scenariilor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propuse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cadrul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lecțiilor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 MINUTE DIN ORA DE RELIGIE,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postate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canalul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peste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50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lecții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caracterizate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mesaje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mesaje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aduc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bucurie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conținutul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prezentat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corelat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experiențele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viață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ale </a:t>
            </a:r>
            <a:r>
              <a:rPr lang="en-GB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elevilor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009255"/>
      </p:ext>
    </p:extLst>
  </p:cSld>
  <p:clrMapOvr>
    <a:masterClrMapping/>
  </p:clrMapOvr>
</p:sld>
</file>

<file path=ppt/theme/theme1.xml><?xml version="1.0" encoding="utf-8"?>
<a:theme xmlns:a="http://schemas.openxmlformats.org/drawingml/2006/main" name="Adiere">
  <a:themeElements>
    <a:clrScheme name="Adiere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dier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diere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311</TotalTime>
  <Words>588</Words>
  <Application>Microsoft Office PowerPoint</Application>
  <PresentationFormat>Ecran lat</PresentationFormat>
  <Paragraphs>63</Paragraphs>
  <Slides>12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9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12</vt:i4>
      </vt:variant>
    </vt:vector>
  </HeadingPairs>
  <TitlesOfParts>
    <vt:vector size="22" baseType="lpstr">
      <vt:lpstr>Algerian</vt:lpstr>
      <vt:lpstr>Arial</vt:lpstr>
      <vt:lpstr>Calibri</vt:lpstr>
      <vt:lpstr>Century Gothic</vt:lpstr>
      <vt:lpstr>Georgia</vt:lpstr>
      <vt:lpstr>Symbol</vt:lpstr>
      <vt:lpstr>Times New Roman</vt:lpstr>
      <vt:lpstr>Wingdings</vt:lpstr>
      <vt:lpstr>Wingdings 3</vt:lpstr>
      <vt:lpstr>Adiere</vt:lpstr>
      <vt:lpstr>CONSFĂTUIREA JUDEŢEANĂ A PROFESORILOR DE RELIGIE SIBIU</vt:lpstr>
      <vt:lpstr>ORDINEA DE ZI:</vt:lpstr>
      <vt:lpstr>Retrospectiva anului şcolar 2019-2020 </vt:lpstr>
      <vt:lpstr>Prezentare PowerPoint</vt:lpstr>
      <vt:lpstr>Prezentare PowerPoint</vt:lpstr>
      <vt:lpstr>Prezentare PowerPoint</vt:lpstr>
      <vt:lpstr>Prezentarea legislației în vigoare</vt:lpstr>
      <vt:lpstr>Propuneri pentru creșterea calității actului didactic în anul şcolar 2020-2021</vt:lpstr>
      <vt:lpstr>Prezentare PowerPoint</vt:lpstr>
      <vt:lpstr>Probleme curente</vt:lpstr>
      <vt:lpstr>Prezentare PowerPoint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CONSFĂTUIREA JUDEŢEANĂ A PROFESORILOR DE RELIGIE SIBIU</dc:title>
  <dc:creator>PC</dc:creator>
  <cp:lastModifiedBy>PC</cp:lastModifiedBy>
  <cp:revision>16</cp:revision>
  <dcterms:created xsi:type="dcterms:W3CDTF">2020-10-01T06:22:56Z</dcterms:created>
  <dcterms:modified xsi:type="dcterms:W3CDTF">2020-10-06T06:09:39Z</dcterms:modified>
</cp:coreProperties>
</file>